
<file path=[Content_Types].xml><?xml version="1.0" encoding="utf-8"?>
<Types xmlns="http://schemas.openxmlformats.org/package/2006/content-types">
  <Default Extension="png" ContentType="image/png"/>
  <Default Extension="jfif" ContentType="image/jpeg"/>
  <Default Extension="webp" ContentType="image/pn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media/image19.jpg" ContentType="image/jpeg"/>
  <Override PartName="/ppt/media/image22.jpg" ContentType="image/jpeg"/>
  <Override PartName="/ppt/media/image24.jpg" ContentType="image/jpeg"/>
  <Override PartName="/ppt/media/image35.jpg" ContentType="image/jpeg"/>
  <Override PartName="/ppt/media/image39.jpg" ContentType="image/jpeg"/>
  <Override PartName="/ppt/media/image43.jpg" ContentType="image/jpeg"/>
  <Override PartName="/ppt/media/image47.jpg" ContentType="image/jpeg"/>
  <Override PartName="/ppt/media/image58.jpg" ContentType="image/jpeg"/>
  <Override PartName="/ppt/media/image67.jpg" ContentType="image/jpeg"/>
  <Override PartName="/ppt/media/image72.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60" r:id="rId3"/>
    <p:sldId id="261" r:id="rId4"/>
    <p:sldId id="262" r:id="rId5"/>
    <p:sldId id="265" r:id="rId6"/>
    <p:sldId id="267" r:id="rId7"/>
    <p:sldId id="266" r:id="rId8"/>
    <p:sldId id="268" r:id="rId9"/>
    <p:sldId id="270" r:id="rId10"/>
    <p:sldId id="263" r:id="rId11"/>
    <p:sldId id="272" r:id="rId12"/>
    <p:sldId id="273" r:id="rId13"/>
    <p:sldId id="264" r:id="rId14"/>
    <p:sldId id="274" r:id="rId15"/>
    <p:sldId id="275" r:id="rId16"/>
    <p:sldId id="276" r:id="rId17"/>
    <p:sldId id="282" r:id="rId18"/>
    <p:sldId id="283" r:id="rId19"/>
    <p:sldId id="284" r:id="rId20"/>
    <p:sldId id="285" r:id="rId21"/>
    <p:sldId id="287" r:id="rId22"/>
    <p:sldId id="288" r:id="rId23"/>
    <p:sldId id="278" r:id="rId24"/>
  </p:sldIdLst>
  <p:sldSz cx="12192000" cy="6858000"/>
  <p:notesSz cx="6858000" cy="9144000"/>
  <p:embeddedFontLs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4HmEECUlll0m8HTY06QsqsmZGG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0"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7C80"/>
    <a:srgbClr val="FF99FF"/>
    <a:srgbClr val="FFFFFF"/>
    <a:srgbClr val="FFCCFF"/>
    <a:srgbClr val="305598"/>
    <a:srgbClr val="563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1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customschemas.google.com/relationships/presentationmetadata" Target="meta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30.jfif"/><Relationship Id="rId1" Type="http://schemas.openxmlformats.org/officeDocument/2006/relationships/slideLayout" Target="../slideLayouts/slideLayout2.xml"/><Relationship Id="rId6" Type="http://schemas.openxmlformats.org/officeDocument/2006/relationships/image" Target="../media/image33.webp"/><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2.webp"/><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fi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jfif"/><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jfif"/><Relationship Id="rId1" Type="http://schemas.openxmlformats.org/officeDocument/2006/relationships/slideLayout" Target="../slideLayouts/slideLayout2.xml"/><Relationship Id="rId6" Type="http://schemas.openxmlformats.org/officeDocument/2006/relationships/image" Target="../media/image62.webp"/><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jfif"/><Relationship Id="rId1" Type="http://schemas.openxmlformats.org/officeDocument/2006/relationships/slideLayout" Target="../slideLayouts/slideLayout2.xml"/><Relationship Id="rId6" Type="http://schemas.openxmlformats.org/officeDocument/2006/relationships/image" Target="../media/image66.webp"/><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70.webp"/><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7.jfi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f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fi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0"/>
            <a:ext cx="12190815" cy="6772755"/>
          </a:xfrm>
          <a:prstGeom prst="rect">
            <a:avLst/>
          </a:prstGeom>
          <a:ln>
            <a:noFill/>
          </a:ln>
          <a:effectLst>
            <a:outerShdw blurRad="292100" dist="139700" dir="2700000" algn="tl" rotWithShape="0">
              <a:srgbClr val="333333">
                <a:alpha val="65000"/>
              </a:srgbClr>
            </a:outerShdw>
          </a:effectLst>
        </p:spPr>
      </p:pic>
      <p:sp>
        <p:nvSpPr>
          <p:cNvPr id="99" name="Google Shape;99;p1"/>
          <p:cNvSpPr txBox="1"/>
          <p:nvPr/>
        </p:nvSpPr>
        <p:spPr>
          <a:xfrm>
            <a:off x="2472904" y="3717986"/>
            <a:ext cx="7246189" cy="800179"/>
          </a:xfrm>
          <a:prstGeom prst="rect">
            <a:avLst/>
          </a:prstGeom>
          <a:noFill/>
          <a:ln>
            <a:noFill/>
          </a:ln>
        </p:spPr>
        <p:txBody>
          <a:bodyPr spcFirstLastPara="1" wrap="square" lIns="91425" tIns="45700" rIns="91425" bIns="45700" anchor="t" anchorCtr="0">
            <a:spAutoFit/>
          </a:bodyPr>
          <a:lstStyle/>
          <a:p>
            <a:pPr lvl="0" algn="ctr">
              <a:buSzPts val="1800"/>
            </a:pPr>
            <a:r>
              <a:rPr lang="en-IN" sz="1800" b="0" i="0" u="none" strike="noStrike" cap="none" dirty="0">
                <a:solidFill>
                  <a:schemeClr val="dk1"/>
                </a:solidFill>
                <a:latin typeface="Calibri"/>
                <a:ea typeface="Calibri"/>
                <a:cs typeface="Calibri"/>
                <a:sym typeface="Calibri"/>
              </a:rPr>
              <a:t/>
            </a:r>
            <a:br>
              <a:rPr lang="en-IN" sz="1800" b="0" i="0" u="none" strike="noStrike" cap="none" dirty="0">
                <a:solidFill>
                  <a:schemeClr val="dk1"/>
                </a:solidFill>
                <a:latin typeface="Calibri"/>
                <a:ea typeface="Calibri"/>
                <a:cs typeface="Calibri"/>
                <a:sym typeface="Calibri"/>
              </a:rPr>
            </a:br>
            <a:r>
              <a:rPr lang="en-US" sz="2800" b="1" dirty="0">
                <a:solidFill>
                  <a:schemeClr val="accent5">
                    <a:lumMod val="75000"/>
                  </a:schemeClr>
                </a:solidFill>
              </a:rPr>
              <a:t>Music Store Data Analysis </a:t>
            </a:r>
            <a:endParaRPr sz="2800" b="0" i="0" u="none" strike="noStrike" cap="none" dirty="0">
              <a:solidFill>
                <a:schemeClr val="accent5">
                  <a:lumMod val="75000"/>
                </a:schemeClr>
              </a:solidFil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86">
        <p15:prstTrans prst="curtains"/>
      </p:transition>
    </mc:Choice>
    <mc:Fallback xmlns="">
      <p:transition spd="slow" advTm="3086">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42935"/>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3313512" y="1227026"/>
            <a:ext cx="3696846" cy="523220"/>
          </a:xfrm>
          <a:prstGeom prst="rect">
            <a:avLst/>
          </a:prstGeom>
          <a:noFill/>
        </p:spPr>
        <p:txBody>
          <a:bodyPr wrap="none" lIns="91440" tIns="45720" rIns="91440" bIns="45720">
            <a:spAutoFit/>
          </a:bodyPr>
          <a:lstStyle/>
          <a:p>
            <a:pPr algn="ctr"/>
            <a:r>
              <a:rPr lang="en-US" sz="2800" dirty="0" smtClean="0">
                <a:solidFill>
                  <a:srgbClr val="FF0000"/>
                </a:solidFill>
              </a:rPr>
              <a:t>🎯</a:t>
            </a:r>
            <a:r>
              <a:rPr lang="en-US" sz="2800" dirty="0" smtClean="0"/>
              <a:t> </a:t>
            </a:r>
            <a:r>
              <a:rPr lang="en-US" sz="2800" b="1"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Problem Statement </a:t>
            </a:r>
            <a:endParaRPr lang="en-US" sz="2800" b="1"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3313512" y="1750246"/>
            <a:ext cx="7914968" cy="4708981"/>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The </a:t>
            </a:r>
            <a:r>
              <a:rPr lang="en-US" sz="2000" dirty="0">
                <a:solidFill>
                  <a:schemeClr val="accent6"/>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Music Store</a:t>
            </a:r>
            <a:r>
              <a:rPr lang="en-US" sz="2000" dirty="0">
                <a:latin typeface="Times New Roman" panose="02020603050405020304" pitchFamily="18" charset="0"/>
                <a:cs typeface="Times New Roman" panose="02020603050405020304" pitchFamily="18" charset="0"/>
              </a:rPr>
              <a:t> holds rich data on customers, tracks, genres, artists, invoices, and playlists. Without proper analysis, this data remains underutilized and lacks strategic value.</a:t>
            </a:r>
          </a:p>
          <a:p>
            <a:r>
              <a:rPr lang="en-US" sz="2000" dirty="0" smtClean="0">
                <a:latin typeface="Times New Roman" panose="02020603050405020304" pitchFamily="18" charset="0"/>
                <a:cs typeface="Times New Roman" panose="02020603050405020304" pitchFamily="18" charset="0"/>
              </a:rPr>
              <a:t>     This </a:t>
            </a:r>
            <a:r>
              <a:rPr lang="en-US" sz="2000" dirty="0">
                <a:latin typeface="Times New Roman" panose="02020603050405020304" pitchFamily="18" charset="0"/>
                <a:cs typeface="Times New Roman" panose="02020603050405020304" pitchFamily="18" charset="0"/>
              </a:rPr>
              <a:t>project aims to:</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Build a relational database with correct </a:t>
            </a:r>
            <a:r>
              <a:rPr lang="en-US" sz="2000" dirty="0" smtClean="0">
                <a:latin typeface="Times New Roman" panose="02020603050405020304" pitchFamily="18" charset="0"/>
                <a:cs typeface="Times New Roman" panose="02020603050405020304" pitchFamily="18" charset="0"/>
              </a:rPr>
              <a:t>relationships</a:t>
            </a:r>
          </a:p>
          <a:p>
            <a:endParaRPr lang="en-US"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000" dirty="0">
                <a:solidFill>
                  <a:schemeClr val="accent5">
                    <a:lumMod val="60000"/>
                    <a:lumOff val="40000"/>
                  </a:schemeClr>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Import </a:t>
            </a:r>
            <a:r>
              <a:rPr lang="en-US" sz="2000" dirty="0">
                <a:latin typeface="Times New Roman" panose="02020603050405020304" pitchFamily="18" charset="0"/>
                <a:cs typeface="Times New Roman" panose="02020603050405020304" pitchFamily="18" charset="0"/>
              </a:rPr>
              <a:t>large datasets efficiently into </a:t>
            </a:r>
            <a:r>
              <a:rPr lang="en-US" sz="2000" dirty="0" smtClean="0">
                <a:latin typeface="Times New Roman" panose="02020603050405020304" pitchFamily="18" charset="0"/>
                <a:cs typeface="Times New Roman" panose="02020603050405020304" pitchFamily="18" charset="0"/>
              </a:rPr>
              <a:t>MySQL</a:t>
            </a:r>
          </a:p>
          <a:p>
            <a:endParaRPr lang="en-US"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Analyze </a:t>
            </a:r>
            <a:r>
              <a:rPr lang="en-US" sz="2000" dirty="0">
                <a:latin typeface="Times New Roman" panose="02020603050405020304" pitchFamily="18" charset="0"/>
                <a:cs typeface="Times New Roman" panose="02020603050405020304" pitchFamily="18" charset="0"/>
              </a:rPr>
              <a:t>customer behavior, music trends, and sales </a:t>
            </a:r>
            <a:r>
              <a:rPr lang="en-US" sz="2000" dirty="0" smtClean="0">
                <a:latin typeface="Times New Roman" panose="02020603050405020304" pitchFamily="18" charset="0"/>
                <a:cs typeface="Times New Roman" panose="02020603050405020304" pitchFamily="18" charset="0"/>
              </a:rPr>
              <a:t>performance</a:t>
            </a:r>
          </a:p>
          <a:p>
            <a:endParaRPr lang="en-US" sz="20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000" dirty="0">
                <a:solidFill>
                  <a:srgbClr val="FFC000"/>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Derive </a:t>
            </a:r>
            <a:r>
              <a:rPr lang="en-US" sz="2000" dirty="0">
                <a:latin typeface="Times New Roman" panose="02020603050405020304" pitchFamily="18" charset="0"/>
                <a:cs typeface="Times New Roman" panose="02020603050405020304" pitchFamily="18" charset="0"/>
              </a:rPr>
              <a:t>insights on top customers, popular genres, and regional </a:t>
            </a:r>
            <a:r>
              <a:rPr lang="en-US" sz="2000" dirty="0" smtClean="0">
                <a:latin typeface="Times New Roman" panose="02020603050405020304" pitchFamily="18" charset="0"/>
                <a:cs typeface="Times New Roman" panose="02020603050405020304" pitchFamily="18" charset="0"/>
              </a:rPr>
              <a:t>revenue By </a:t>
            </a:r>
          </a:p>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converting </a:t>
            </a:r>
            <a:r>
              <a:rPr lang="en-US" sz="2000" dirty="0">
                <a:latin typeface="Times New Roman" panose="02020603050405020304" pitchFamily="18" charset="0"/>
                <a:cs typeface="Times New Roman" panose="02020603050405020304" pitchFamily="18" charset="0"/>
              </a:rPr>
              <a:t>raw data into meaningful insights, the project supports better decision-making and business growth.</a:t>
            </a:r>
          </a:p>
          <a:p>
            <a:endParaRPr lang="en-US" sz="20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8960840" y="6160017"/>
            <a:ext cx="3231160" cy="67671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04" y="195999"/>
            <a:ext cx="3072902" cy="1348044"/>
          </a:xfrm>
          <a:prstGeom prst="rect">
            <a:avLst/>
          </a:prstGeom>
        </p:spPr>
      </p:pic>
    </p:spTree>
    <p:extLst>
      <p:ext uri="{BB962C8B-B14F-4D97-AF65-F5344CB8AC3E}">
        <p14:creationId xmlns:p14="http://schemas.microsoft.com/office/powerpoint/2010/main" val="96648965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4365"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sp>
        <p:nvSpPr>
          <p:cNvPr id="5" name="Rectangle 4"/>
          <p:cNvSpPr/>
          <p:nvPr/>
        </p:nvSpPr>
        <p:spPr>
          <a:xfrm>
            <a:off x="4818581" y="375587"/>
            <a:ext cx="3349374" cy="707886"/>
          </a:xfrm>
          <a:prstGeom prst="rect">
            <a:avLst/>
          </a:prstGeom>
          <a:noFill/>
        </p:spPr>
        <p:txBody>
          <a:bodyPr wrap="square" lIns="91440" tIns="45720" rIns="91440" bIns="45720">
            <a:spAutoFit/>
          </a:bodyPr>
          <a:lstStyle/>
          <a:p>
            <a:pPr algn="ctr"/>
            <a:r>
              <a:rPr lang="en-US" sz="4000" b="1"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Task Queries</a:t>
            </a:r>
            <a:endParaRPr lang="en-US" sz="4000" b="1"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729467" y="1117496"/>
            <a:ext cx="8383711" cy="523220"/>
          </a:xfrm>
          <a:prstGeom prst="rect">
            <a:avLst/>
          </a:prstGeom>
          <a:noFill/>
        </p:spPr>
        <p:txBody>
          <a:bodyPr wrap="squar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1. Who is the senior most employee based on job title?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033" y="1720670"/>
            <a:ext cx="2450356" cy="321540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335" y="1459060"/>
            <a:ext cx="4643919" cy="384240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2899" y="5126804"/>
            <a:ext cx="9832367" cy="873304"/>
          </a:xfrm>
          <a:prstGeom prst="rect">
            <a:avLst/>
          </a:prstGeom>
        </p:spPr>
      </p:pic>
    </p:spTree>
    <p:extLst>
      <p:ext uri="{BB962C8B-B14F-4D97-AF65-F5344CB8AC3E}">
        <p14:creationId xmlns:p14="http://schemas.microsoft.com/office/powerpoint/2010/main" val="3602999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68"/>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sp>
        <p:nvSpPr>
          <p:cNvPr id="4" name="TextBox 3"/>
          <p:cNvSpPr txBox="1"/>
          <p:nvPr/>
        </p:nvSpPr>
        <p:spPr>
          <a:xfrm>
            <a:off x="446957" y="504858"/>
            <a:ext cx="7385095" cy="523220"/>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2. Which countries have the most Invoices?</a:t>
            </a:r>
            <a:r>
              <a:rPr lang="en-US" sz="2800" b="1" dirty="0" smtClean="0">
                <a:solidFill>
                  <a:srgbClr val="0070C0"/>
                </a:solidFill>
                <a:latin typeface="Times New Roman" panose="02020603050405020304" pitchFamily="18" charset="0"/>
                <a:cs typeface="Times New Roman" panose="02020603050405020304" pitchFamily="18" charset="0"/>
              </a:rPr>
              <a:t> </a:t>
            </a:r>
            <a:endParaRPr lang="en-US" sz="2800" b="1"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29" y="1238956"/>
            <a:ext cx="3369123" cy="417552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521" y="1238957"/>
            <a:ext cx="2802819" cy="415497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9446">
            <a:off x="7057520" y="1724112"/>
            <a:ext cx="4263776" cy="41549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408" y="170444"/>
            <a:ext cx="2774023" cy="2137025"/>
          </a:xfrm>
          <a:prstGeom prst="rect">
            <a:avLst/>
          </a:prstGeom>
        </p:spPr>
      </p:pic>
    </p:spTree>
    <p:extLst>
      <p:ext uri="{BB962C8B-B14F-4D97-AF65-F5344CB8AC3E}">
        <p14:creationId xmlns:p14="http://schemas.microsoft.com/office/powerpoint/2010/main" val="3174664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sp>
        <p:nvSpPr>
          <p:cNvPr id="5" name="TextBox 4"/>
          <p:cNvSpPr txBox="1"/>
          <p:nvPr/>
        </p:nvSpPr>
        <p:spPr>
          <a:xfrm>
            <a:off x="719991" y="557371"/>
            <a:ext cx="7108564" cy="523220"/>
          </a:xfrm>
          <a:prstGeom prst="rect">
            <a:avLst/>
          </a:prstGeom>
          <a:noFill/>
        </p:spPr>
        <p:txBody>
          <a:bodyPr wrap="square" rtlCol="0">
            <a:spAutoFit/>
          </a:bodyPr>
          <a:lstStyle/>
          <a:p>
            <a:r>
              <a:rPr lang="en-US" sz="2800" b="1" dirty="0">
                <a:solidFill>
                  <a:schemeClr val="accent5"/>
                </a:solidFill>
                <a:latin typeface="Times New Roman" panose="02020603050405020304" pitchFamily="18" charset="0"/>
                <a:cs typeface="Times New Roman" panose="02020603050405020304" pitchFamily="18" charset="0"/>
              </a:rPr>
              <a:t>3. What are the top 3 values of total invoice?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91" y="1561671"/>
            <a:ext cx="2741590" cy="35856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799" y="1561671"/>
            <a:ext cx="3780900" cy="280419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8555" y="1561671"/>
            <a:ext cx="3627130" cy="3585681"/>
          </a:xfrm>
          <a:prstGeom prst="rect">
            <a:avLst/>
          </a:prstGeom>
        </p:spPr>
      </p:pic>
    </p:spTree>
    <p:extLst>
      <p:ext uri="{BB962C8B-B14F-4D97-AF65-F5344CB8AC3E}">
        <p14:creationId xmlns:p14="http://schemas.microsoft.com/office/powerpoint/2010/main" val="37379485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sp>
        <p:nvSpPr>
          <p:cNvPr id="4" name="TextBox 3"/>
          <p:cNvSpPr txBox="1"/>
          <p:nvPr/>
        </p:nvSpPr>
        <p:spPr>
          <a:xfrm>
            <a:off x="617249" y="341614"/>
            <a:ext cx="11249402" cy="1569660"/>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4. Which city has the best customers? - We would like to throw a promotional Music Festival in the city we made the most money. Write a query that returns one city that has the highest sum of invoice totals. Return both the city name &amp; sum of all invoice totals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42" y="1911274"/>
            <a:ext cx="3996647" cy="31847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42" y="5273211"/>
            <a:ext cx="2712378" cy="117058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500" y="1911274"/>
            <a:ext cx="5864733" cy="3184708"/>
          </a:xfrm>
          <a:prstGeom prst="rect">
            <a:avLst/>
          </a:prstGeom>
        </p:spPr>
      </p:pic>
    </p:spTree>
    <p:extLst>
      <p:ext uri="{BB962C8B-B14F-4D97-AF65-F5344CB8AC3E}">
        <p14:creationId xmlns:p14="http://schemas.microsoft.com/office/powerpoint/2010/main" val="30550713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3280" cy="6858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17249" y="341614"/>
            <a:ext cx="11249402" cy="1384995"/>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5. Who is the best customer? - The customer who has spent the most money will be declared the best customer. Write a query that returns the person who has spent the most </a:t>
            </a:r>
            <a:r>
              <a:rPr lang="en-US" sz="2800" b="1" dirty="0" smtClean="0">
                <a:solidFill>
                  <a:srgbClr val="002060"/>
                </a:solidFill>
                <a:latin typeface="Times New Roman" panose="02020603050405020304" pitchFamily="18" charset="0"/>
                <a:cs typeface="Times New Roman" panose="02020603050405020304" pitchFamily="18" charset="0"/>
              </a:rPr>
              <a:t>money</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9042120" y="6181285"/>
            <a:ext cx="3231160" cy="6767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160" y="1960880"/>
            <a:ext cx="6019058" cy="33816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160" y="5476052"/>
            <a:ext cx="6725920" cy="89426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8080" y="1852200"/>
            <a:ext cx="3947331" cy="3490361"/>
          </a:xfrm>
          <a:prstGeom prst="rect">
            <a:avLst/>
          </a:prstGeom>
        </p:spPr>
      </p:pic>
    </p:spTree>
    <p:extLst>
      <p:ext uri="{BB962C8B-B14F-4D97-AF65-F5344CB8AC3E}">
        <p14:creationId xmlns:p14="http://schemas.microsoft.com/office/powerpoint/2010/main" val="33160907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96"/>
            <a:ext cx="12192000" cy="68580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8960840" y="6181285"/>
            <a:ext cx="3231160" cy="676715"/>
          </a:xfrm>
          <a:prstGeom prst="rect">
            <a:avLst/>
          </a:prstGeom>
        </p:spPr>
      </p:pic>
      <p:sp>
        <p:nvSpPr>
          <p:cNvPr id="5" name="TextBox 4"/>
          <p:cNvSpPr txBox="1"/>
          <p:nvPr/>
        </p:nvSpPr>
        <p:spPr>
          <a:xfrm>
            <a:off x="617249" y="341614"/>
            <a:ext cx="11249402" cy="1384995"/>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6. Write a query to return the email, first name, last name, &amp; Genre of all Rock Music listeners. Return your list ordered alphabetically by email starting with </a:t>
            </a:r>
            <a:r>
              <a:rPr lang="en-US" sz="2800" b="1" dirty="0" smtClean="0">
                <a:solidFill>
                  <a:srgbClr val="00B0F0"/>
                </a:solidFill>
                <a:latin typeface="Times New Roman" panose="02020603050405020304" pitchFamily="18" charset="0"/>
                <a:cs typeface="Times New Roman" panose="02020603050405020304" pitchFamily="18" charset="0"/>
              </a:rPr>
              <a:t>A</a:t>
            </a:r>
            <a:endParaRPr lang="en-US" sz="2800" b="1" dirty="0">
              <a:solidFill>
                <a:srgbClr val="00B0F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788872"/>
            <a:ext cx="3695272" cy="24680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25" y="1699502"/>
            <a:ext cx="5178176" cy="455745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513" y="1060486"/>
            <a:ext cx="3503487" cy="2983815"/>
          </a:xfrm>
          <a:prstGeom prst="rect">
            <a:avLst/>
          </a:prstGeom>
        </p:spPr>
      </p:pic>
    </p:spTree>
    <p:extLst>
      <p:ext uri="{BB962C8B-B14F-4D97-AF65-F5344CB8AC3E}">
        <p14:creationId xmlns:p14="http://schemas.microsoft.com/office/powerpoint/2010/main" val="156929676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17249" y="341614"/>
            <a:ext cx="11249402" cy="1384995"/>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7. Let's invite the artists who have written the most rock music in our dataset. Write a query that returns the Artist name and total track count of the top 10 rock bands</a:t>
            </a:r>
            <a:r>
              <a:rPr lang="en-US" sz="2800" dirty="0">
                <a:solidFill>
                  <a:srgbClr val="0070C0"/>
                </a:solidFill>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49" y="1726609"/>
            <a:ext cx="4745861" cy="44546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077" y="4191856"/>
            <a:ext cx="3513763" cy="2494971"/>
          </a:xfrm>
          <a:prstGeom prst="rect">
            <a:avLst/>
          </a:prstGeom>
        </p:spPr>
      </p:pic>
      <p:pic>
        <p:nvPicPr>
          <p:cNvPr id="8" name="Picture 7"/>
          <p:cNvPicPr>
            <a:picLocks noChangeAspect="1"/>
          </p:cNvPicPr>
          <p:nvPr/>
        </p:nvPicPr>
        <p:blipFill>
          <a:blip r:embed="rId5"/>
          <a:stretch>
            <a:fillRect/>
          </a:stretch>
        </p:blipFill>
        <p:spPr>
          <a:xfrm>
            <a:off x="8960840" y="6181285"/>
            <a:ext cx="3231160" cy="67671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9455" y="1726609"/>
            <a:ext cx="3873357" cy="2342507"/>
          </a:xfrm>
          <a:prstGeom prst="rect">
            <a:avLst/>
          </a:prstGeom>
        </p:spPr>
      </p:pic>
    </p:spTree>
    <p:extLst>
      <p:ext uri="{BB962C8B-B14F-4D97-AF65-F5344CB8AC3E}">
        <p14:creationId xmlns:p14="http://schemas.microsoft.com/office/powerpoint/2010/main" val="30821373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960840" y="6181285"/>
            <a:ext cx="3231160" cy="676715"/>
          </a:xfrm>
          <a:prstGeom prst="rect">
            <a:avLst/>
          </a:prstGeom>
        </p:spPr>
      </p:pic>
      <p:sp>
        <p:nvSpPr>
          <p:cNvPr id="6" name="TextBox 5"/>
          <p:cNvSpPr txBox="1"/>
          <p:nvPr/>
        </p:nvSpPr>
        <p:spPr>
          <a:xfrm>
            <a:off x="616449" y="341614"/>
            <a:ext cx="11250202" cy="1384995"/>
          </a:xfrm>
          <a:prstGeom prst="rect">
            <a:avLst/>
          </a:prstGeom>
          <a:noFill/>
        </p:spPr>
        <p:txBody>
          <a:bodyPr wrap="square" rtlCol="0">
            <a:spAutoFit/>
          </a:bodyPr>
          <a:lstStyle/>
          <a:p>
            <a:r>
              <a:rPr lang="en-US" sz="2800" b="1" dirty="0">
                <a:solidFill>
                  <a:schemeClr val="accent5">
                    <a:lumMod val="50000"/>
                  </a:schemeClr>
                </a:solidFill>
                <a:latin typeface="Times New Roman" panose="02020603050405020304" pitchFamily="18" charset="0"/>
                <a:cs typeface="Times New Roman" panose="02020603050405020304" pitchFamily="18" charset="0"/>
              </a:rPr>
              <a:t>8. Return all the track names that have a song length longer than the average song length.- Return the Name and Milliseconds for each track. Order by the song length, with the longest songs listed </a:t>
            </a:r>
            <a:r>
              <a:rPr lang="en-US" sz="2800" b="1" dirty="0" smtClean="0">
                <a:solidFill>
                  <a:schemeClr val="accent5">
                    <a:lumMod val="50000"/>
                  </a:schemeClr>
                </a:solidFill>
                <a:latin typeface="Times New Roman" panose="02020603050405020304" pitchFamily="18" charset="0"/>
                <a:cs typeface="Times New Roman" panose="02020603050405020304" pitchFamily="18" charset="0"/>
              </a:rPr>
              <a:t>first</a:t>
            </a:r>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49" y="1842994"/>
            <a:ext cx="4704764" cy="38694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061" y="1842994"/>
            <a:ext cx="2274013" cy="386943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099" y="1842994"/>
            <a:ext cx="3030876" cy="3869438"/>
          </a:xfrm>
          <a:prstGeom prst="rect">
            <a:avLst/>
          </a:prstGeom>
        </p:spPr>
      </p:pic>
    </p:spTree>
    <p:extLst>
      <p:ext uri="{BB962C8B-B14F-4D97-AF65-F5344CB8AC3E}">
        <p14:creationId xmlns:p14="http://schemas.microsoft.com/office/powerpoint/2010/main" val="17881102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81285"/>
            <a:ext cx="3231160" cy="676715"/>
          </a:xfrm>
          <a:prstGeom prst="rect">
            <a:avLst/>
          </a:prstGeom>
        </p:spPr>
      </p:pic>
      <p:sp>
        <p:nvSpPr>
          <p:cNvPr id="4" name="TextBox 3"/>
          <p:cNvSpPr txBox="1"/>
          <p:nvPr/>
        </p:nvSpPr>
        <p:spPr>
          <a:xfrm>
            <a:off x="401093" y="341614"/>
            <a:ext cx="11465558" cy="954107"/>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9. Find how much amount is spent by each customer on artists? Write a query to return customer name, artist name and total spent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93" y="1562338"/>
            <a:ext cx="4817780" cy="471141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640" y="2609635"/>
            <a:ext cx="3746811" cy="366411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679" y="883578"/>
            <a:ext cx="3559995" cy="3983791"/>
          </a:xfrm>
          <a:prstGeom prst="rect">
            <a:avLst/>
          </a:prstGeom>
        </p:spPr>
      </p:pic>
    </p:spTree>
    <p:extLst>
      <p:ext uri="{BB962C8B-B14F-4D97-AF65-F5344CB8AC3E}">
        <p14:creationId xmlns:p14="http://schemas.microsoft.com/office/powerpoint/2010/main" val="11656024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2320413" y="2684206"/>
            <a:ext cx="3775587" cy="131752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6">
                    <a:lumMod val="20000"/>
                    <a:lumOff val="80000"/>
                  </a:schemeClr>
                </a:solidFill>
                <a:latin typeface="Times New Roman" panose="02020603050405020304" pitchFamily="18" charset="0"/>
                <a:cs typeface="Times New Roman" panose="02020603050405020304" pitchFamily="18" charset="0"/>
              </a:rPr>
              <a:t>Music Store Management</a:t>
            </a:r>
            <a:endParaRPr lang="en-US" sz="4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960840" y="6160017"/>
            <a:ext cx="3231160" cy="676715"/>
          </a:xfrm>
          <a:prstGeom prst="rect">
            <a:avLst/>
          </a:prstGeom>
        </p:spPr>
      </p:pic>
    </p:spTree>
    <p:extLst>
      <p:ext uri="{BB962C8B-B14F-4D97-AF65-F5344CB8AC3E}">
        <p14:creationId xmlns:p14="http://schemas.microsoft.com/office/powerpoint/2010/main" val="3670641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81285"/>
            <a:ext cx="3231160" cy="676715"/>
          </a:xfrm>
          <a:prstGeom prst="rect">
            <a:avLst/>
          </a:prstGeom>
        </p:spPr>
      </p:pic>
      <p:sp>
        <p:nvSpPr>
          <p:cNvPr id="4" name="TextBox 3"/>
          <p:cNvSpPr txBox="1"/>
          <p:nvPr/>
        </p:nvSpPr>
        <p:spPr>
          <a:xfrm>
            <a:off x="386204" y="341614"/>
            <a:ext cx="11480447" cy="2246769"/>
          </a:xfrm>
          <a:prstGeom prst="rect">
            <a:avLst/>
          </a:prstGeom>
          <a:noFill/>
        </p:spPr>
        <p:txBody>
          <a:bodyPr wrap="square" rtlCol="0">
            <a:spAutoFit/>
          </a:bodyPr>
          <a:lstStyle/>
          <a:p>
            <a:r>
              <a:rPr lang="en-US" sz="2800" b="1" dirty="0">
                <a:solidFill>
                  <a:schemeClr val="accent6">
                    <a:lumMod val="20000"/>
                    <a:lumOff val="80000"/>
                  </a:schemeClr>
                </a:solidFill>
                <a:latin typeface="Times New Roman" panose="02020603050405020304" pitchFamily="18" charset="0"/>
                <a:cs typeface="Times New Roman" panose="02020603050405020304" pitchFamily="18" charset="0"/>
              </a:rPr>
              <a:t>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a:t>
            </a:r>
            <a:r>
              <a:rPr lang="en-US" sz="2800" b="1" dirty="0" smtClean="0">
                <a:solidFill>
                  <a:schemeClr val="accent6">
                    <a:lumMod val="20000"/>
                    <a:lumOff val="80000"/>
                  </a:schemeClr>
                </a:solidFill>
                <a:latin typeface="Times New Roman" panose="02020603050405020304" pitchFamily="18" charset="0"/>
                <a:cs typeface="Times New Roman" panose="02020603050405020304" pitchFamily="18" charset="0"/>
              </a:rPr>
              <a:t>Genres</a:t>
            </a:r>
            <a:endParaRPr lang="en-US" sz="2800" b="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04" y="2588383"/>
            <a:ext cx="5983774" cy="4017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154" y="2588383"/>
            <a:ext cx="2552024" cy="359290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9452" y="2298890"/>
            <a:ext cx="3038244" cy="3485461"/>
          </a:xfrm>
          <a:prstGeom prst="rect">
            <a:avLst/>
          </a:prstGeom>
        </p:spPr>
      </p:pic>
    </p:spTree>
    <p:extLst>
      <p:ext uri="{BB962C8B-B14F-4D97-AF65-F5344CB8AC3E}">
        <p14:creationId xmlns:p14="http://schemas.microsoft.com/office/powerpoint/2010/main" val="12134650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6312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9031960" y="6181285"/>
            <a:ext cx="3231160" cy="676715"/>
          </a:xfrm>
          <a:prstGeom prst="rect">
            <a:avLst/>
          </a:prstGeom>
        </p:spPr>
      </p:pic>
      <p:sp>
        <p:nvSpPr>
          <p:cNvPr id="4" name="TextBox 3"/>
          <p:cNvSpPr txBox="1"/>
          <p:nvPr/>
        </p:nvSpPr>
        <p:spPr>
          <a:xfrm>
            <a:off x="617249" y="341614"/>
            <a:ext cx="11249402" cy="2246769"/>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11. Write a query that determines the customer that has spent the most on music for each country. Write a query that returns the country along with the top customer and how much they spent. For countries where the top amount spent is shared, provide all customers who spent this </a:t>
            </a:r>
            <a:r>
              <a:rPr lang="en-US" sz="2800" b="1" dirty="0" smtClean="0">
                <a:solidFill>
                  <a:srgbClr val="0070C0"/>
                </a:solidFill>
                <a:latin typeface="Times New Roman" panose="02020603050405020304" pitchFamily="18" charset="0"/>
                <a:cs typeface="Times New Roman" panose="02020603050405020304" pitchFamily="18" charset="0"/>
              </a:rPr>
              <a:t>amount</a:t>
            </a:r>
            <a:endParaRPr lang="en-US" sz="2800" b="1"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49" y="2588383"/>
            <a:ext cx="5988358" cy="39546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424" y="2588383"/>
            <a:ext cx="2732375" cy="341566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4058" y="1691689"/>
            <a:ext cx="3009062" cy="3967431"/>
          </a:xfrm>
          <a:prstGeom prst="rect">
            <a:avLst/>
          </a:prstGeom>
        </p:spPr>
      </p:pic>
    </p:spTree>
    <p:extLst>
      <p:ext uri="{BB962C8B-B14F-4D97-AF65-F5344CB8AC3E}">
        <p14:creationId xmlns:p14="http://schemas.microsoft.com/office/powerpoint/2010/main" val="35057386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94651" y="557371"/>
            <a:ext cx="1927207" cy="523220"/>
          </a:xfrm>
          <a:prstGeom prst="rect">
            <a:avLst/>
          </a:prstGeom>
          <a:noFill/>
        </p:spPr>
        <p:txBody>
          <a:bodyPr wrap="square" rtlCol="0">
            <a:spAutoFit/>
          </a:bodyPr>
          <a:lstStyle/>
          <a:p>
            <a:r>
              <a:rPr lang="en-US" sz="2800" b="1" dirty="0" smtClean="0">
                <a:solidFill>
                  <a:srgbClr val="00B050"/>
                </a:solidFill>
                <a:latin typeface="Times New Roman" panose="02020603050405020304" pitchFamily="18" charset="0"/>
                <a:cs typeface="Times New Roman" panose="02020603050405020304" pitchFamily="18" charset="0"/>
              </a:rPr>
              <a:t>Conclusion</a:t>
            </a:r>
            <a:endParaRPr lang="en-US" sz="2800" b="1" dirty="0">
              <a:solidFill>
                <a:srgbClr val="00B05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894651" y="1243786"/>
            <a:ext cx="9575515" cy="4370427"/>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The Music Store Data Analysis project successfully demonstrated how structured database design and advanced SQL queries can turn raw data into valuable business insights.</a:t>
            </a:r>
          </a:p>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By importing and analyzing data across multiple </a:t>
            </a:r>
            <a:r>
              <a:rPr lang="en-US" sz="2400" dirty="0" smtClean="0">
                <a:solidFill>
                  <a:srgbClr val="002060"/>
                </a:solidFill>
                <a:latin typeface="Times New Roman" panose="02020603050405020304" pitchFamily="18" charset="0"/>
                <a:cs typeface="Times New Roman" panose="02020603050405020304" pitchFamily="18" charset="0"/>
              </a:rPr>
              <a:t>tables such </a:t>
            </a:r>
            <a:r>
              <a:rPr lang="en-US" sz="2400" dirty="0">
                <a:solidFill>
                  <a:srgbClr val="002060"/>
                </a:solidFill>
                <a:latin typeface="Times New Roman" panose="02020603050405020304" pitchFamily="18" charset="0"/>
                <a:cs typeface="Times New Roman" panose="02020603050405020304" pitchFamily="18" charset="0"/>
              </a:rPr>
              <a:t>as customers, invoices, tracks, and </a:t>
            </a:r>
            <a:r>
              <a:rPr lang="en-US" sz="2400" dirty="0" smtClean="0">
                <a:solidFill>
                  <a:srgbClr val="002060"/>
                </a:solidFill>
                <a:latin typeface="Times New Roman" panose="02020603050405020304" pitchFamily="18" charset="0"/>
                <a:cs typeface="Times New Roman" panose="02020603050405020304" pitchFamily="18" charset="0"/>
              </a:rPr>
              <a:t>genres we </a:t>
            </a:r>
            <a:r>
              <a:rPr lang="en-US" sz="2400" dirty="0">
                <a:solidFill>
                  <a:srgbClr val="002060"/>
                </a:solidFill>
                <a:latin typeface="Times New Roman" panose="02020603050405020304" pitchFamily="18" charset="0"/>
                <a:cs typeface="Times New Roman" panose="02020603050405020304" pitchFamily="18" charset="0"/>
              </a:rPr>
              <a:t>were able to:</a:t>
            </a:r>
          </a:p>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Identify top-performing customers and high-revenue regions</a:t>
            </a:r>
          </a:p>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Discover popular music genres and top artists</a:t>
            </a:r>
          </a:p>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Understand customer spending patterns and sales trends</a:t>
            </a:r>
          </a:p>
          <a:p>
            <a:pPr marL="342900" indent="-342900">
              <a:buFont typeface="Courier New" panose="02070309020205020404" pitchFamily="49" charset="0"/>
              <a:buChar char="o"/>
            </a:pPr>
            <a:r>
              <a:rPr lang="en-US" sz="2400" dirty="0">
                <a:solidFill>
                  <a:srgbClr val="002060"/>
                </a:solidFill>
                <a:latin typeface="Times New Roman" panose="02020603050405020304" pitchFamily="18" charset="0"/>
                <a:cs typeface="Times New Roman" panose="02020603050405020304" pitchFamily="18" charset="0"/>
              </a:rPr>
              <a:t>This project not only strengthened SQL and database management skills but also provided a practical understanding of how data-driven decisions can enhance business performance and customer engagement.</a:t>
            </a:r>
          </a:p>
          <a:p>
            <a:endParaRPr lang="en-US" dirty="0"/>
          </a:p>
        </p:txBody>
      </p:sp>
      <p:pic>
        <p:nvPicPr>
          <p:cNvPr id="23" name="Picture 22"/>
          <p:cNvPicPr>
            <a:picLocks noChangeAspect="1"/>
          </p:cNvPicPr>
          <p:nvPr/>
        </p:nvPicPr>
        <p:blipFill>
          <a:blip r:embed="rId3"/>
          <a:stretch>
            <a:fillRect/>
          </a:stretch>
        </p:blipFill>
        <p:spPr>
          <a:xfrm>
            <a:off x="8960840" y="6181284"/>
            <a:ext cx="3231160" cy="676715"/>
          </a:xfrm>
          <a:prstGeom prst="rect">
            <a:avLst/>
          </a:prstGeom>
        </p:spPr>
      </p:pic>
    </p:spTree>
    <p:extLst>
      <p:ext uri="{BB962C8B-B14F-4D97-AF65-F5344CB8AC3E}">
        <p14:creationId xmlns:p14="http://schemas.microsoft.com/office/powerpoint/2010/main" val="6691923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60840" y="6181285"/>
            <a:ext cx="3231160" cy="6767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2"/>
          <a:stretch>
            <a:fillRect/>
          </a:stretch>
        </p:blipFill>
        <p:spPr>
          <a:xfrm>
            <a:off x="8960840" y="6181284"/>
            <a:ext cx="3231160" cy="676715"/>
          </a:xfrm>
          <a:prstGeom prst="rect">
            <a:avLst/>
          </a:prstGeom>
        </p:spPr>
      </p:pic>
    </p:spTree>
    <p:extLst>
      <p:ext uri="{BB962C8B-B14F-4D97-AF65-F5344CB8AC3E}">
        <p14:creationId xmlns:p14="http://schemas.microsoft.com/office/powerpoint/2010/main" val="195972709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0"/>
            <a:ext cx="12339484" cy="685799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8960840" y="6160017"/>
            <a:ext cx="3231160" cy="676715"/>
          </a:xfrm>
          <a:prstGeom prst="rect">
            <a:avLst/>
          </a:prstGeom>
        </p:spPr>
      </p:pic>
      <p:sp>
        <p:nvSpPr>
          <p:cNvPr id="7" name="TextBox 6"/>
          <p:cNvSpPr txBox="1"/>
          <p:nvPr/>
        </p:nvSpPr>
        <p:spPr>
          <a:xfrm>
            <a:off x="629265" y="521110"/>
            <a:ext cx="2664541" cy="461665"/>
          </a:xfrm>
          <a:prstGeom prst="rect">
            <a:avLst/>
          </a:prstGeom>
          <a:noFill/>
        </p:spPr>
        <p:txBody>
          <a:bodyPr wrap="square" rtlCol="0">
            <a:spAutoFit/>
          </a:bodyPr>
          <a:lstStyle/>
          <a:p>
            <a:r>
              <a:rPr lang="en-US" sz="2400" dirty="0" smtClean="0">
                <a:solidFill>
                  <a:schemeClr val="bg1"/>
                </a:solidFill>
              </a:rPr>
              <a:t>Our Team Mates</a:t>
            </a:r>
            <a:endParaRPr lang="en-US" sz="2400" dirty="0">
              <a:solidFill>
                <a:schemeClr val="bg1"/>
              </a:solidFill>
            </a:endParaRPr>
          </a:p>
        </p:txBody>
      </p:sp>
      <p:sp>
        <p:nvSpPr>
          <p:cNvPr id="8" name="TextBox 7"/>
          <p:cNvSpPr txBox="1"/>
          <p:nvPr/>
        </p:nvSpPr>
        <p:spPr>
          <a:xfrm>
            <a:off x="629264" y="1134553"/>
            <a:ext cx="2605549" cy="400110"/>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1.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S. Anwar </a:t>
            </a:r>
            <a:r>
              <a:rPr lang="en-US" sz="2000" dirty="0" err="1" smtClean="0">
                <a:solidFill>
                  <a:schemeClr val="bg1"/>
                </a:solidFill>
                <a:latin typeface="Times New Roman" panose="02020603050405020304" pitchFamily="18" charset="0"/>
                <a:cs typeface="Times New Roman" panose="02020603050405020304" pitchFamily="18" charset="0"/>
              </a:rPr>
              <a:t>Basha</a:t>
            </a:r>
            <a:endParaRPr lang="en-US" sz="2000" dirty="0" smtClean="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29265" y="1503885"/>
            <a:ext cx="2605548" cy="400110"/>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2.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M. </a:t>
            </a:r>
            <a:r>
              <a:rPr lang="en-US" sz="2000" dirty="0" err="1" smtClean="0">
                <a:solidFill>
                  <a:schemeClr val="bg1"/>
                </a:solidFill>
                <a:latin typeface="Times New Roman" panose="02020603050405020304" pitchFamily="18" charset="0"/>
                <a:cs typeface="Times New Roman" panose="02020603050405020304" pitchFamily="18" charset="0"/>
              </a:rPr>
              <a:t>Reddappa</a:t>
            </a:r>
            <a:r>
              <a:rPr lang="en-US" sz="2000" dirty="0" smtClean="0">
                <a:solidFill>
                  <a:schemeClr val="bg1"/>
                </a:solidFill>
                <a:latin typeface="Times New Roman" panose="02020603050405020304" pitchFamily="18" charset="0"/>
                <a:cs typeface="Times New Roman" panose="02020603050405020304" pitchFamily="18" charset="0"/>
              </a:rPr>
              <a:t> Reddy</a:t>
            </a:r>
          </a:p>
        </p:txBody>
      </p:sp>
      <p:sp>
        <p:nvSpPr>
          <p:cNvPr id="10" name="TextBox 9"/>
          <p:cNvSpPr txBox="1"/>
          <p:nvPr/>
        </p:nvSpPr>
        <p:spPr>
          <a:xfrm>
            <a:off x="658761" y="1890700"/>
            <a:ext cx="2605548" cy="400110"/>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3.  J. </a:t>
            </a:r>
            <a:r>
              <a:rPr lang="en-US" sz="2000" dirty="0" err="1" smtClean="0">
                <a:solidFill>
                  <a:schemeClr val="bg1"/>
                </a:solidFill>
                <a:latin typeface="Times New Roman" panose="02020603050405020304" pitchFamily="18" charset="0"/>
                <a:cs typeface="Times New Roman" panose="02020603050405020304" pitchFamily="18" charset="0"/>
              </a:rPr>
              <a:t>Guravaiah</a:t>
            </a:r>
            <a:endParaRPr lang="en-US" sz="2000" dirty="0" smtClean="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800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68"/>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sp>
        <p:nvSpPr>
          <p:cNvPr id="7" name="TextBox 6"/>
          <p:cNvSpPr txBox="1"/>
          <p:nvPr/>
        </p:nvSpPr>
        <p:spPr>
          <a:xfrm>
            <a:off x="1573546" y="1822682"/>
            <a:ext cx="832638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Music Store Data Analysis project focuses on uncovering business insights from a digital music store’s database using SQL</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analysis involves designing a relational database, importing structured data, and writing optimized SQL queries to answer key business questions. By exploring customer behavior, sales trends, and music preferences, this project helps identify opportunities to improve customer engagement and revenue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Through this project, we aim to transform raw data into valuable insights that support strategic decision-making across marketing, operations, and artist partnerships.</a:t>
            </a:r>
          </a:p>
        </p:txBody>
      </p:sp>
      <p:sp>
        <p:nvSpPr>
          <p:cNvPr id="9" name="TextBox 8"/>
          <p:cNvSpPr txBox="1"/>
          <p:nvPr/>
        </p:nvSpPr>
        <p:spPr>
          <a:xfrm>
            <a:off x="1573546" y="1147060"/>
            <a:ext cx="2167847" cy="523220"/>
          </a:xfrm>
          <a:prstGeom prst="rect">
            <a:avLst/>
          </a:prstGeom>
          <a:noFill/>
        </p:spPr>
        <p:txBody>
          <a:bodyPr wrap="square" rtlCol="0">
            <a:spAutoFit/>
          </a:bodyPr>
          <a:lstStyle/>
          <a:p>
            <a:r>
              <a:rPr lang="en-US" sz="2800" b="1" i="1" dirty="0" smtClean="0">
                <a:solidFill>
                  <a:schemeClr val="tx1"/>
                </a:solidFill>
                <a:latin typeface="Times New Roman" panose="02020603050405020304" pitchFamily="18" charset="0"/>
                <a:cs typeface="Times New Roman" panose="02020603050405020304" pitchFamily="18" charset="0"/>
              </a:rPr>
              <a:t>Introduction</a:t>
            </a:r>
            <a:endParaRPr lang="en-US" sz="28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500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50"/>
                                  </p:iterate>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7" presetClass="emph" presetSubtype="0" fill="remove" nodeType="clickEffect">
                                  <p:stCondLst>
                                    <p:cond delay="0"/>
                                  </p:stCondLst>
                                  <p:childTnLst>
                                    <p:animClr clrSpc="rgb" dir="cw">
                                      <p:cBhvr override="childStyle">
                                        <p:cTn id="15" dur="250" autoRev="1" fill="remove"/>
                                        <p:tgtEl>
                                          <p:spTgt spid="2"/>
                                        </p:tgtEl>
                                        <p:attrNameLst>
                                          <p:attrName>style.color</p:attrName>
                                        </p:attrNameLst>
                                      </p:cBhvr>
                                      <p:to>
                                        <a:schemeClr val="bg1"/>
                                      </p:to>
                                    </p:animClr>
                                    <p:animClr clrSpc="rgb" dir="cw">
                                      <p:cBhvr>
                                        <p:cTn id="16" dur="250" autoRev="1" fill="remove"/>
                                        <p:tgtEl>
                                          <p:spTgt spid="2"/>
                                        </p:tgtEl>
                                        <p:attrNameLst>
                                          <p:attrName>fillcolor</p:attrName>
                                        </p:attrNameLst>
                                      </p:cBhvr>
                                      <p:to>
                                        <a:schemeClr val="bg1"/>
                                      </p:to>
                                    </p:animClr>
                                    <p:set>
                                      <p:cBhvr>
                                        <p:cTn id="17" dur="250" autoRev="1" fill="remove"/>
                                        <p:tgtEl>
                                          <p:spTgt spid="2"/>
                                        </p:tgtEl>
                                        <p:attrNameLst>
                                          <p:attrName>fill.type</p:attrName>
                                        </p:attrNameLst>
                                      </p:cBhvr>
                                      <p:to>
                                        <p:strVal val="solid"/>
                                      </p:to>
                                    </p:set>
                                    <p:set>
                                      <p:cBhvr>
                                        <p:cTn id="18"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52"/>
            <a:ext cx="12192000" cy="6858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022626" y="115980"/>
            <a:ext cx="21467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smtClean="0">
                <a:ln/>
                <a:solidFill>
                  <a:srgbClr val="00B0F0"/>
                </a:solidFill>
                <a:latin typeface="Times New Roman" panose="02020603050405020304" pitchFamily="18" charset="0"/>
                <a:cs typeface="Times New Roman" panose="02020603050405020304" pitchFamily="18" charset="0"/>
              </a:rPr>
              <a:t>Tables</a:t>
            </a:r>
            <a:endParaRPr lang="en-US" sz="5400" b="1" cap="none" spc="0" dirty="0">
              <a:ln/>
              <a:solidFill>
                <a:srgbClr val="00B0F0"/>
              </a:solidFill>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6985522" y="1228923"/>
            <a:ext cx="1637726" cy="523220"/>
          </a:xfrm>
          <a:prstGeom prst="rect">
            <a:avLst/>
          </a:prstGeom>
          <a:noFill/>
        </p:spPr>
        <p:txBody>
          <a:bodyPr wrap="squar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Genre</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668476" y="1228923"/>
            <a:ext cx="1848464" cy="523220"/>
          </a:xfrm>
          <a:prstGeom prst="rect">
            <a:avLst/>
          </a:prstGeom>
          <a:noFill/>
        </p:spPr>
        <p:txBody>
          <a:bodyPr wrap="squar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Media type</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710813" y="4031226"/>
            <a:ext cx="1710408" cy="307777"/>
          </a:xfrm>
          <a:prstGeom prst="rect">
            <a:avLst/>
          </a:prstGeom>
          <a:noFill/>
        </p:spPr>
        <p:txBody>
          <a:bodyPr wrap="square" rtlCol="0">
            <a:spAutoFit/>
          </a:bodyPr>
          <a:lstStyle/>
          <a:p>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1752143"/>
            <a:ext cx="2231923" cy="355727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3675" y="1752143"/>
            <a:ext cx="2458065" cy="1974282"/>
          </a:xfrm>
          <a:prstGeom prst="rect">
            <a:avLst/>
          </a:prstGeom>
        </p:spPr>
      </p:pic>
      <p:sp>
        <p:nvSpPr>
          <p:cNvPr id="17" name="TextBox 16"/>
          <p:cNvSpPr txBox="1"/>
          <p:nvPr/>
        </p:nvSpPr>
        <p:spPr>
          <a:xfrm>
            <a:off x="3072203" y="1228923"/>
            <a:ext cx="1637726" cy="523220"/>
          </a:xfrm>
          <a:prstGeom prst="rect">
            <a:avLst/>
          </a:prstGeom>
          <a:noFill/>
        </p:spPr>
        <p:txBody>
          <a:bodyPr wrap="squar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Album</a:t>
            </a:r>
            <a:endParaRPr lang="en-US" sz="2800" dirty="0">
              <a:solidFill>
                <a:srgbClr val="00B0F0"/>
              </a:solidFill>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60" y="1752142"/>
            <a:ext cx="2299483" cy="3557277"/>
          </a:xfrm>
          <a:prstGeom prst="rect">
            <a:avLst/>
          </a:prstGeom>
        </p:spPr>
      </p:pic>
      <p:sp>
        <p:nvSpPr>
          <p:cNvPr id="19" name="TextBox 18"/>
          <p:cNvSpPr txBox="1"/>
          <p:nvPr/>
        </p:nvSpPr>
        <p:spPr>
          <a:xfrm>
            <a:off x="366239" y="1228923"/>
            <a:ext cx="1637726" cy="523220"/>
          </a:xfrm>
          <a:prstGeom prst="rect">
            <a:avLst/>
          </a:prstGeom>
          <a:noFill/>
        </p:spPr>
        <p:txBody>
          <a:bodyPr wrap="squar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Artist</a:t>
            </a:r>
            <a:endParaRPr lang="en-US" sz="2800" dirty="0">
              <a:solidFill>
                <a:srgbClr val="00B0F0"/>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2203" y="1752141"/>
            <a:ext cx="3252752" cy="3557278"/>
          </a:xfrm>
          <a:prstGeom prst="rect">
            <a:avLst/>
          </a:prstGeom>
        </p:spPr>
      </p:pic>
      <p:pic>
        <p:nvPicPr>
          <p:cNvPr id="21" name="Picture 20"/>
          <p:cNvPicPr>
            <a:picLocks noChangeAspect="1"/>
          </p:cNvPicPr>
          <p:nvPr/>
        </p:nvPicPr>
        <p:blipFill>
          <a:blip r:embed="rId7"/>
          <a:stretch>
            <a:fillRect/>
          </a:stretch>
        </p:blipFill>
        <p:spPr>
          <a:xfrm>
            <a:off x="8960840" y="6160017"/>
            <a:ext cx="3231160" cy="676715"/>
          </a:xfrm>
          <a:prstGeom prst="rect">
            <a:avLst/>
          </a:prstGeom>
        </p:spPr>
      </p:pic>
    </p:spTree>
    <p:extLst>
      <p:ext uri="{BB962C8B-B14F-4D97-AF65-F5344CB8AC3E}">
        <p14:creationId xmlns:p14="http://schemas.microsoft.com/office/powerpoint/2010/main" val="281972567"/>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97"/>
            <a:ext cx="12192000" cy="688749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10" y="653261"/>
            <a:ext cx="11228438" cy="228904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10" y="3605633"/>
            <a:ext cx="11228438" cy="2554384"/>
          </a:xfrm>
          <a:prstGeom prst="rect">
            <a:avLst/>
          </a:prstGeom>
        </p:spPr>
      </p:pic>
      <p:pic>
        <p:nvPicPr>
          <p:cNvPr id="5" name="Picture 4"/>
          <p:cNvPicPr>
            <a:picLocks noChangeAspect="1"/>
          </p:cNvPicPr>
          <p:nvPr/>
        </p:nvPicPr>
        <p:blipFill>
          <a:blip r:embed="rId5"/>
          <a:stretch>
            <a:fillRect/>
          </a:stretch>
        </p:blipFill>
        <p:spPr>
          <a:xfrm>
            <a:off x="8960840" y="6160017"/>
            <a:ext cx="3231160" cy="676715"/>
          </a:xfrm>
          <a:prstGeom prst="rect">
            <a:avLst/>
          </a:prstGeom>
        </p:spPr>
      </p:pic>
      <p:sp>
        <p:nvSpPr>
          <p:cNvPr id="6" name="TextBox 5"/>
          <p:cNvSpPr txBox="1"/>
          <p:nvPr/>
        </p:nvSpPr>
        <p:spPr>
          <a:xfrm>
            <a:off x="476864" y="130041"/>
            <a:ext cx="1755058" cy="523220"/>
          </a:xfrm>
          <a:prstGeom prst="rect">
            <a:avLst/>
          </a:prstGeom>
          <a:no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Employee</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76864" y="3082413"/>
            <a:ext cx="1637071" cy="523220"/>
          </a:xfrm>
          <a:prstGeom prst="rect">
            <a:avLst/>
          </a:prstGeom>
          <a:noFill/>
        </p:spPr>
        <p:txBody>
          <a:bodyPr wrap="square"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Customer</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847544"/>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794" y="604355"/>
            <a:ext cx="7177547" cy="25518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135" y="624020"/>
            <a:ext cx="3775588" cy="253213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795" y="3780175"/>
            <a:ext cx="11316928" cy="2463309"/>
          </a:xfrm>
          <a:prstGeom prst="rect">
            <a:avLst/>
          </a:prstGeom>
        </p:spPr>
      </p:pic>
      <p:sp>
        <p:nvSpPr>
          <p:cNvPr id="10" name="TextBox 9"/>
          <p:cNvSpPr txBox="1"/>
          <p:nvPr/>
        </p:nvSpPr>
        <p:spPr>
          <a:xfrm flipH="1">
            <a:off x="363794" y="50400"/>
            <a:ext cx="1674927"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Invoice</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flipH="1">
            <a:off x="7905133" y="100799"/>
            <a:ext cx="2038722"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Invoice line</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flipH="1">
            <a:off x="363794" y="3237290"/>
            <a:ext cx="1258529"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Track</a:t>
            </a:r>
            <a:endParaRPr lang="en-US" sz="28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821742"/>
      </p:ext>
    </p:extLst>
  </p:cSld>
  <p:clrMapOvr>
    <a:masterClrMapping/>
  </p:clrMapOvr>
  <p:transition spd="slow">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960840" y="6160017"/>
            <a:ext cx="3231160" cy="67671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654" y="1970909"/>
            <a:ext cx="3510119" cy="325001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427" y="1970910"/>
            <a:ext cx="3077502" cy="3132032"/>
          </a:xfrm>
          <a:prstGeom prst="rect">
            <a:avLst/>
          </a:prstGeom>
        </p:spPr>
      </p:pic>
      <p:sp>
        <p:nvSpPr>
          <p:cNvPr id="6" name="TextBox 5"/>
          <p:cNvSpPr txBox="1"/>
          <p:nvPr/>
        </p:nvSpPr>
        <p:spPr>
          <a:xfrm flipH="1">
            <a:off x="1602655" y="1211845"/>
            <a:ext cx="1337190"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Playlist</a:t>
            </a:r>
            <a:endParaRPr lang="en-US" sz="2800" b="1" dirty="0">
              <a:solidFill>
                <a:srgbClr val="00B0F0"/>
              </a:solidFill>
              <a:latin typeface="Times New Roman" panose="02020603050405020304" pitchFamily="18" charset="0"/>
              <a:cs typeface="Times New Roman" panose="02020603050405020304" pitchFamily="18" charset="0"/>
            </a:endParaRPr>
          </a:p>
        </p:txBody>
      </p:sp>
      <p:sp>
        <p:nvSpPr>
          <p:cNvPr id="7" name="TextBox 6"/>
          <p:cNvSpPr txBox="1"/>
          <p:nvPr/>
        </p:nvSpPr>
        <p:spPr>
          <a:xfrm flipH="1">
            <a:off x="6449959" y="1211845"/>
            <a:ext cx="2428569"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Playlist Track</a:t>
            </a:r>
            <a:endParaRPr lang="en-US" sz="28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17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4157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8960840" y="6160017"/>
            <a:ext cx="3231160" cy="6767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858" y="701359"/>
            <a:ext cx="9488129" cy="5542125"/>
          </a:xfrm>
          <a:prstGeom prst="rect">
            <a:avLst/>
          </a:prstGeom>
        </p:spPr>
      </p:pic>
      <p:sp>
        <p:nvSpPr>
          <p:cNvPr id="10" name="TextBox 9"/>
          <p:cNvSpPr txBox="1"/>
          <p:nvPr/>
        </p:nvSpPr>
        <p:spPr>
          <a:xfrm flipH="1">
            <a:off x="1386344" y="178140"/>
            <a:ext cx="2428572" cy="523220"/>
          </a:xfrm>
          <a:prstGeom prst="rect">
            <a:avLst/>
          </a:prstGeom>
          <a:noFill/>
        </p:spPr>
        <p:txBody>
          <a:bodyPr wrap="square" rtlCol="0">
            <a:spAutoFit/>
          </a:bodyPr>
          <a:lstStyle/>
          <a:p>
            <a:r>
              <a:rPr lang="en-US" sz="2800" b="1" dirty="0" smtClean="0">
                <a:solidFill>
                  <a:srgbClr val="00B0F0"/>
                </a:solidFill>
                <a:latin typeface="Times New Roman" panose="02020603050405020304" pitchFamily="18" charset="0"/>
                <a:cs typeface="Times New Roman" panose="02020603050405020304" pitchFamily="18" charset="0"/>
              </a:rPr>
              <a:t>ER - Diagram</a:t>
            </a:r>
            <a:endParaRPr lang="en-US" sz="28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118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TotalTime>
  <Words>716</Words>
  <Application>Microsoft Office PowerPoint</Application>
  <PresentationFormat>Widescreen</PresentationFormat>
  <Paragraphs>53</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hp</cp:lastModifiedBy>
  <cp:revision>71</cp:revision>
  <dcterms:created xsi:type="dcterms:W3CDTF">2021-02-16T05:19:01Z</dcterms:created>
  <dcterms:modified xsi:type="dcterms:W3CDTF">2025-07-26T07:27:38Z</dcterms:modified>
</cp:coreProperties>
</file>